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9" r:id="rId7"/>
    <p:sldId id="264" r:id="rId8"/>
    <p:sldId id="261" r:id="rId9"/>
    <p:sldId id="280" r:id="rId10"/>
    <p:sldId id="275" r:id="rId11"/>
    <p:sldId id="278" r:id="rId12"/>
    <p:sldId id="284" r:id="rId13"/>
    <p:sldId id="262" r:id="rId14"/>
    <p:sldId id="282" r:id="rId15"/>
    <p:sldId id="285" r:id="rId16"/>
    <p:sldId id="263" r:id="rId17"/>
    <p:sldId id="286" r:id="rId18"/>
    <p:sldId id="273" r:id="rId19"/>
    <p:sldId id="292" r:id="rId20"/>
    <p:sldId id="290" r:id="rId21"/>
    <p:sldId id="291" r:id="rId22"/>
    <p:sldId id="276" r:id="rId23"/>
    <p:sldId id="281" r:id="rId24"/>
    <p:sldId id="277" r:id="rId25"/>
    <p:sldId id="288" r:id="rId26"/>
    <p:sldId id="289" r:id="rId27"/>
    <p:sldId id="279" r:id="rId28"/>
    <p:sldId id="274" r:id="rId29"/>
    <p:sldId id="270" r:id="rId30"/>
    <p:sldId id="271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0"/>
    <p:restoredTop sz="94669"/>
  </p:normalViewPr>
  <p:slideViewPr>
    <p:cSldViewPr snapToGrid="0" snapToObjects="1">
      <p:cViewPr varScale="1">
        <p:scale>
          <a:sx n="87" d="100"/>
          <a:sy n="87" d="100"/>
        </p:scale>
        <p:origin x="5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0484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9350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8160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1959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9137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6173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9286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6661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7340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0043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502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7350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1851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184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952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8050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259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581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39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7504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799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 rot="5400000">
            <a:off x="4246034" y="-1040553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elp/api#document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 amt="35000"/>
          </a:blip>
          <a:srcRect t="13324" b="17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ctrTitle" idx="4294967295"/>
          </p:nvPr>
        </p:nvSpPr>
        <p:spPr>
          <a:xfrm>
            <a:off x="423334" y="135467"/>
            <a:ext cx="10955867" cy="3750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br>
              <a:rPr lang="en-US" sz="6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6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6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6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6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Research Paper Recommendation System</a:t>
            </a:r>
            <a:br>
              <a:rPr lang="en-US" sz="6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6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CMPE-256 Group Project</a:t>
            </a:r>
            <a:br>
              <a:rPr lang="en-US" sz="6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60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4294967295"/>
          </p:nvPr>
        </p:nvSpPr>
        <p:spPr>
          <a:xfrm>
            <a:off x="0" y="3429001"/>
            <a:ext cx="11768666" cy="2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None/>
            </a:pPr>
            <a:endParaRPr sz="1850" b="0" i="0" u="none" strike="noStrike" cap="none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52717" algn="ctr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5"/>
              <a:buFont typeface="Calibri"/>
              <a:buChar char=" "/>
            </a:pPr>
            <a:r>
              <a:rPr lang="en-US" sz="2405" b="1" dirty="0">
                <a:solidFill>
                  <a:srgbClr val="FFFFFF"/>
                </a:solidFill>
              </a:rPr>
              <a:t>Team No. 8</a:t>
            </a:r>
            <a:endParaRPr sz="2000" b="0" i="0" u="none" strike="noStrike" cap="none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17475" algn="ctr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Char char=" "/>
            </a:pPr>
            <a:r>
              <a:rPr lang="en-US" sz="18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Purva Deekshit (013749723)</a:t>
            </a:r>
            <a:endParaRPr sz="2000" b="0" i="0" u="none" strike="noStrike" cap="none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17475" algn="ctr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Char char=" "/>
            </a:pPr>
            <a:r>
              <a:rPr lang="en-US" sz="18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Shreya Halagahalli Shrinivas (013821405)</a:t>
            </a:r>
            <a:endParaRPr sz="2000" b="0" i="0" u="none" strike="noStrike" cap="none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17475" algn="ctr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Char char=" "/>
            </a:pPr>
            <a:r>
              <a:rPr lang="en-US" sz="18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Maulin Bodiwala (013733590)</a:t>
            </a:r>
            <a:endParaRPr sz="2000" b="0" i="0" u="none" strike="noStrike" cap="none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17475" algn="ctr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Char char=" "/>
            </a:pPr>
            <a:r>
              <a:rPr lang="en-US" sz="18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Kiran Kumar Bijjala (013772551)</a:t>
            </a:r>
            <a:endParaRPr sz="2000" b="0" i="0" u="none" strike="noStrike" cap="none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17475" algn="ctr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Char char=" "/>
            </a:pPr>
            <a:r>
              <a:rPr lang="en-US" sz="18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Siddartha Reddy Maryada (013849238)</a:t>
            </a:r>
            <a:endParaRPr sz="2000" b="0" i="0" u="none" strike="noStrike" cap="none" dirty="0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06842-90D7-3640-8558-494B560B11AA}"/>
              </a:ext>
            </a:extLst>
          </p:cNvPr>
          <p:cNvSpPr txBox="1"/>
          <p:nvPr/>
        </p:nvSpPr>
        <p:spPr>
          <a:xfrm>
            <a:off x="-648929" y="169606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6" y="0"/>
            <a:ext cx="401154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Research Paper Data Collection</a:t>
            </a:r>
            <a:endParaRPr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257795" y="383458"/>
            <a:ext cx="7441837" cy="91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91440" indent="-91440" algn="just">
              <a:spcBef>
                <a:spcPts val="0"/>
              </a:spcBef>
              <a:buSzPts val="2400"/>
              <a:buFont typeface="Noto Sans Symbols"/>
              <a:buChar char="▪"/>
            </a:pPr>
            <a:r>
              <a:rPr lang="en-US" sz="2400" dirty="0"/>
              <a:t> Sample paper data after scrapping:</a:t>
            </a:r>
            <a:endParaRPr sz="2400" b="1" dirty="0"/>
          </a:p>
          <a:p>
            <a:pPr marL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882E4F-5332-AA44-A609-DF253270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678" y="1295400"/>
            <a:ext cx="802159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5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16" y="0"/>
            <a:ext cx="393780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User Data Simulation</a:t>
            </a: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134678" y="930359"/>
            <a:ext cx="7786390" cy="269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434340" algn="just">
              <a:lnSpc>
                <a:spcPct val="90000"/>
              </a:lnSpc>
              <a:spcBef>
                <a:spcPts val="1400"/>
              </a:spcBef>
              <a:buSzPts val="2400"/>
              <a:buFont typeface="Wingdings" pitchFamily="2" charset="2"/>
              <a:buChar char="§"/>
            </a:pPr>
            <a:endParaRPr lang="en-US" sz="2400" dirty="0"/>
          </a:p>
          <a:p>
            <a:pPr marL="0" lvl="0" indent="0" algn="just">
              <a:lnSpc>
                <a:spcPct val="90000"/>
              </a:lnSpc>
              <a:spcBef>
                <a:spcPts val="1400"/>
              </a:spcBef>
              <a:buSzPts val="2400"/>
              <a:buNone/>
            </a:pPr>
            <a:r>
              <a:rPr lang="en-US" sz="2400" b="1" dirty="0"/>
              <a:t>User data :</a:t>
            </a:r>
            <a:endParaRPr lang="en-US" sz="2400" dirty="0"/>
          </a:p>
          <a:p>
            <a:pPr marL="91440" lvl="0" indent="-91440" algn="just">
              <a:lnSpc>
                <a:spcPct val="90000"/>
              </a:lnSpc>
              <a:spcBef>
                <a:spcPts val="1400"/>
              </a:spcBef>
              <a:buSzPts val="2400"/>
              <a:buFont typeface="Noto Sans Symbols"/>
              <a:buChar char="▪"/>
            </a:pPr>
            <a:r>
              <a:rPr lang="en-US" sz="2200" dirty="0"/>
              <a:t> User data was unavailable. Simulated users as students from AI, CE, SE, GR, NI and DB specialization.</a:t>
            </a:r>
          </a:p>
          <a:p>
            <a:pPr marL="91440" indent="-91440" algn="just">
              <a:lnSpc>
                <a:spcPct val="90000"/>
              </a:lnSpc>
              <a:spcBef>
                <a:spcPts val="1400"/>
              </a:spcBef>
              <a:buSzPts val="2400"/>
              <a:buFont typeface="Noto Sans Symbols"/>
              <a:buChar char="▪"/>
            </a:pPr>
            <a:r>
              <a:rPr lang="en-US" sz="2200" dirty="0"/>
              <a:t> Code snippet for generating user data:</a:t>
            </a:r>
          </a:p>
          <a:p>
            <a:pPr marL="91440" lvl="0" indent="-91440" algn="just">
              <a:lnSpc>
                <a:spcPct val="90000"/>
              </a:lnSpc>
              <a:spcBef>
                <a:spcPts val="1400"/>
              </a:spcBef>
              <a:buSzPts val="2400"/>
              <a:buFont typeface="Noto Sans Symbols"/>
              <a:buChar char="▪"/>
            </a:pPr>
            <a:endParaRPr lang="en-US" dirty="0"/>
          </a:p>
          <a:p>
            <a:pPr marL="91440" indent="0" algn="just">
              <a:lnSpc>
                <a:spcPct val="90000"/>
              </a:lnSpc>
              <a:spcBef>
                <a:spcPts val="1400"/>
              </a:spcBef>
              <a:buSzPts val="2400"/>
              <a:buNone/>
            </a:pPr>
            <a:endParaRPr lang="en-US" sz="2400" b="1" dirty="0"/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09CBC0-B344-8647-BF7E-1D474EF6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175" y="2416704"/>
            <a:ext cx="7988298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41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16" y="0"/>
            <a:ext cx="393780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User Data Simulation</a:t>
            </a:r>
            <a:endParaRPr dirty="0"/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134678" y="135467"/>
            <a:ext cx="7786390" cy="312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91440" indent="-91440" algn="just">
              <a:lnSpc>
                <a:spcPct val="90000"/>
              </a:lnSpc>
              <a:spcBef>
                <a:spcPts val="1400"/>
              </a:spcBef>
              <a:buSzPts val="2400"/>
              <a:buFont typeface="Noto Sans Symbols"/>
              <a:buChar char="▪"/>
            </a:pPr>
            <a:r>
              <a:rPr lang="en-US" dirty="0"/>
              <a:t> </a:t>
            </a:r>
            <a:r>
              <a:rPr lang="en-US" sz="2400" dirty="0"/>
              <a:t>Before and after students data:</a:t>
            </a:r>
          </a:p>
          <a:p>
            <a:pPr marL="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BE9F2D-50DF-1C41-97F9-D780D12E2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26" y="902384"/>
            <a:ext cx="3073400" cy="17145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9DD9E-F2E0-564A-9413-F9816F53A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27" y="2780550"/>
            <a:ext cx="3073399" cy="154120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E6A5E1-CDAB-0E4E-BEFC-053A9AB92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276" y="4495084"/>
            <a:ext cx="3067050" cy="162983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C14347-BF62-F345-8F5E-2FDECAE50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537" y="902385"/>
            <a:ext cx="2880424" cy="17145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00A182-D659-474C-AB7B-4B9D68395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0172" y="2746888"/>
            <a:ext cx="2781789" cy="1541206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C1B832-7904-6242-8868-FFFBD7CDB7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0854" y="4495084"/>
            <a:ext cx="2781789" cy="16298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16" y="0"/>
            <a:ext cx="395255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Mappings</a:t>
            </a:r>
            <a:endParaRPr dirty="0"/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134678" y="135467"/>
            <a:ext cx="7786390" cy="4289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/>
              <a:t>Student-to-paper mapping :</a:t>
            </a:r>
            <a:endParaRPr dirty="0"/>
          </a:p>
          <a:p>
            <a:pPr marL="91440" lvl="0" indent="-9144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dirty="0"/>
              <a:t> Randomly assigned papers to each student indicating papers referenced by the student.</a:t>
            </a:r>
          </a:p>
          <a:p>
            <a:pPr marL="91440" lvl="0" indent="-9144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dirty="0"/>
              <a:t> Code snippet for generating user data:</a:t>
            </a:r>
          </a:p>
          <a:p>
            <a:pPr marL="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8BFC0-A1B7-E54A-8581-799EBB92A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677" y="2123769"/>
            <a:ext cx="7904377" cy="44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2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16" y="0"/>
            <a:ext cx="395255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Mappings</a:t>
            </a:r>
            <a:endParaRPr dirty="0"/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444920" y="781664"/>
            <a:ext cx="7476148" cy="125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91440" lvl="0" indent="-9144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Sample data after mapping:</a:t>
            </a:r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0" lvl="0" indent="0" algn="just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6D82FA-E5CF-5048-A194-11C4D8164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19" y="1357260"/>
            <a:ext cx="6572125" cy="460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9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16" y="0"/>
            <a:ext cx="401154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Data Cleaning</a:t>
            </a:r>
            <a:endParaRPr dirty="0"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4277032" y="737419"/>
            <a:ext cx="7644036" cy="269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9144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</a:t>
            </a:r>
            <a:r>
              <a:rPr lang="en-US" dirty="0"/>
              <a:t>Remove missing values.</a:t>
            </a:r>
            <a:endParaRPr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dirty="0"/>
              <a:t> Remove duplicate values.</a:t>
            </a:r>
            <a:endParaRPr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dirty="0"/>
              <a:t> Gather statistics of students/papers.</a:t>
            </a:r>
            <a:endParaRPr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dirty="0"/>
              <a:t> Analyze students for each specialization with certain overlapping courses to get common papers.</a:t>
            </a:r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b="1" dirty="0"/>
              <a:t> </a:t>
            </a:r>
            <a:r>
              <a:rPr lang="en-US" dirty="0"/>
              <a:t>Code snippet for data cleaning:</a:t>
            </a:r>
            <a:endParaRPr b="1" dirty="0"/>
          </a:p>
          <a:p>
            <a:pPr marL="9144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0DC2E5-E406-1348-B95F-0CE6989A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94" y="3429000"/>
            <a:ext cx="3606800" cy="31635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16" y="0"/>
            <a:ext cx="401154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Data Analysis </a:t>
            </a:r>
            <a:endParaRPr dirty="0"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4277032" y="135468"/>
            <a:ext cx="7644036" cy="2062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9144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Code snippet for calculating common papers:</a:t>
            </a:r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endParaRPr sz="2400" dirty="0"/>
          </a:p>
          <a:p>
            <a:pPr marL="9144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9144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 dirty="0"/>
          </a:p>
          <a:p>
            <a:pPr marL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32CED-1C7C-3844-B2E1-242DDA5E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83" y="1076325"/>
            <a:ext cx="7361903" cy="56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8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lt1"/>
                </a:solidFill>
              </a:rPr>
              <a:t>Data Pre-processing	</a:t>
            </a:r>
            <a:endParaRPr dirty="0"/>
          </a:p>
        </p:txBody>
      </p:sp>
      <p:sp>
        <p:nvSpPr>
          <p:cNvPr id="40" name="Google Shape;205;p23">
            <a:extLst>
              <a:ext uri="{FF2B5EF4-FFF2-40B4-BE49-F238E27FC236}">
                <a16:creationId xmlns:a16="http://schemas.microsoft.com/office/drawing/2014/main" id="{8CCD849D-2EE9-4449-88A5-A9166AECABE4}"/>
              </a:ext>
            </a:extLst>
          </p:cNvPr>
          <p:cNvSpPr/>
          <p:nvPr/>
        </p:nvSpPr>
        <p:spPr>
          <a:xfrm>
            <a:off x="4902336" y="3782017"/>
            <a:ext cx="318635" cy="3186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209;p23">
            <a:extLst>
              <a:ext uri="{FF2B5EF4-FFF2-40B4-BE49-F238E27FC236}">
                <a16:creationId xmlns:a16="http://schemas.microsoft.com/office/drawing/2014/main" id="{A18DDB5D-B191-6A4A-9D27-D393DA3E9D64}"/>
              </a:ext>
            </a:extLst>
          </p:cNvPr>
          <p:cNvSpPr/>
          <p:nvPr/>
        </p:nvSpPr>
        <p:spPr>
          <a:xfrm>
            <a:off x="4902335" y="4558648"/>
            <a:ext cx="318635" cy="3186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76C30-AFC9-774B-B286-38B02958CEAF}"/>
              </a:ext>
            </a:extLst>
          </p:cNvPr>
          <p:cNvSpPr txBox="1"/>
          <p:nvPr/>
        </p:nvSpPr>
        <p:spPr>
          <a:xfrm>
            <a:off x="4153073" y="181577"/>
            <a:ext cx="7976244" cy="7581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400"/>
              </a:spcBef>
              <a:buClr>
                <a:schemeClr val="accent1"/>
              </a:buClr>
              <a:buSzPct val="100000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Consider “Summary” column for calculating similarity between papers.</a:t>
            </a: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ts val="2400"/>
              <a:buFont typeface="Wingdings" pitchFamily="2" charset="2"/>
              <a:buChar char="§"/>
            </a:pPr>
            <a:endParaRPr lang="en-US" dirty="0"/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ts val="2400"/>
              <a:buFont typeface="Wingdings" pitchFamily="2" charset="2"/>
              <a:buChar char="§"/>
            </a:pPr>
            <a:endParaRPr lang="en-US" dirty="0"/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ts val="2400"/>
              <a:buFont typeface="Wingdings" pitchFamily="2" charset="2"/>
              <a:buChar char="§"/>
            </a:pPr>
            <a:endParaRPr lang="en-US" dirty="0"/>
          </a:p>
          <a:p>
            <a:pPr lvl="0" algn="just">
              <a:spcBef>
                <a:spcPts val="1400"/>
              </a:spcBef>
              <a:buClr>
                <a:schemeClr val="accent1"/>
              </a:buClr>
              <a:buSzPct val="100000"/>
            </a:pPr>
            <a:endParaRPr lang="en-US" dirty="0"/>
          </a:p>
          <a:p>
            <a:pPr lvl="0" algn="just">
              <a:spcBef>
                <a:spcPts val="1400"/>
              </a:spcBef>
              <a:buClr>
                <a:schemeClr val="accent1"/>
              </a:buClr>
              <a:buSzPct val="100000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Remove “Stopwords” using NLTK.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Use TF-IDF to most and least occurring words.</a:t>
            </a:r>
          </a:p>
          <a:p>
            <a:pPr algn="just">
              <a:spcBef>
                <a:spcPts val="1400"/>
              </a:spcBef>
              <a:buClr>
                <a:schemeClr val="accent1"/>
              </a:buClr>
              <a:buSzPts val="2400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Bef>
                <a:spcPts val="1400"/>
              </a:spcBef>
              <a:buClr>
                <a:schemeClr val="accent1"/>
              </a:buClr>
              <a:buSzPts val="2400"/>
              <a:buFont typeface="Wingdings" pitchFamily="2" charset="2"/>
              <a:buChar char="§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ts val="2400"/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242F5-DD1B-7141-9291-AA8FFAA47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073" y="1260615"/>
            <a:ext cx="7635731" cy="1496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8E576-0F50-5949-99D5-F822013DD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660" y="3620980"/>
            <a:ext cx="7482144" cy="17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lt1"/>
                </a:solidFill>
              </a:rPr>
              <a:t>Data Pre-processing	</a:t>
            </a:r>
            <a:endParaRPr dirty="0"/>
          </a:p>
        </p:txBody>
      </p:sp>
      <p:sp>
        <p:nvSpPr>
          <p:cNvPr id="40" name="Google Shape;205;p23">
            <a:extLst>
              <a:ext uri="{FF2B5EF4-FFF2-40B4-BE49-F238E27FC236}">
                <a16:creationId xmlns:a16="http://schemas.microsoft.com/office/drawing/2014/main" id="{8CCD849D-2EE9-4449-88A5-A9166AECABE4}"/>
              </a:ext>
            </a:extLst>
          </p:cNvPr>
          <p:cNvSpPr/>
          <p:nvPr/>
        </p:nvSpPr>
        <p:spPr>
          <a:xfrm>
            <a:off x="4902336" y="3782017"/>
            <a:ext cx="318635" cy="3186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209;p23">
            <a:extLst>
              <a:ext uri="{FF2B5EF4-FFF2-40B4-BE49-F238E27FC236}">
                <a16:creationId xmlns:a16="http://schemas.microsoft.com/office/drawing/2014/main" id="{A18DDB5D-B191-6A4A-9D27-D393DA3E9D64}"/>
              </a:ext>
            </a:extLst>
          </p:cNvPr>
          <p:cNvSpPr/>
          <p:nvPr/>
        </p:nvSpPr>
        <p:spPr>
          <a:xfrm>
            <a:off x="4902335" y="4558648"/>
            <a:ext cx="318635" cy="3186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76C30-AFC9-774B-B286-38B02958CEAF}"/>
              </a:ext>
            </a:extLst>
          </p:cNvPr>
          <p:cNvSpPr txBox="1"/>
          <p:nvPr/>
        </p:nvSpPr>
        <p:spPr>
          <a:xfrm>
            <a:off x="4153073" y="181577"/>
            <a:ext cx="7976244" cy="159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400"/>
              </a:spcBef>
              <a:buClr>
                <a:schemeClr val="accent1"/>
              </a:buClr>
              <a:buSzPts val="2400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ts val="1400"/>
              </a:spcBef>
              <a:buClr>
                <a:schemeClr val="accent1"/>
              </a:buClr>
              <a:buSzPts val="2400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ts val="2400"/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Code snippet for stemming: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4DF24D-97D3-C744-8A00-FDE732ECA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956" y="2138516"/>
            <a:ext cx="7826477" cy="36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03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5685" y="40640"/>
            <a:ext cx="400292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91441" y="274320"/>
            <a:ext cx="3698894" cy="6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lt1"/>
                </a:solidFill>
              </a:rPr>
              <a:t>Implementation</a:t>
            </a:r>
            <a:endParaRPr sz="5400"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4100052" y="181554"/>
            <a:ext cx="8000506" cy="6432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sz="2400" b="1" dirty="0"/>
              <a:t> Content Based Recommendation:</a:t>
            </a:r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</a:pPr>
            <a:endParaRPr lang="en-US" b="1" dirty="0"/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Collect papers referred by the student.</a:t>
            </a:r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Calculate similarity between two papers using TF-IDF and cosine similarity.</a:t>
            </a:r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Recommend top N similar papers.</a:t>
            </a:r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Code snippet for finding keywords:</a:t>
            </a:r>
            <a:endParaRPr lang="en-US" b="1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b="1" dirty="0"/>
              <a:t>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endParaRPr lang="en-US" b="1" dirty="0"/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endParaRPr lang="en-US" b="1"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b="1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407BB6-CB4F-4284-BAA6-9372BF5E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038" y="2403988"/>
            <a:ext cx="7882519" cy="40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16" y="0"/>
            <a:ext cx="420130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Motivation</a:t>
            </a:r>
            <a:endParaRPr dirty="0"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4693674" y="605896"/>
            <a:ext cx="6462005" cy="409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91440" lvl="0" indent="-9144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Provide researchers with useful publications at any time, place and form.</a:t>
            </a:r>
            <a:endParaRPr dirty="0"/>
          </a:p>
          <a:p>
            <a:pPr marL="91440" lvl="0" indent="-9144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Offer the right publication to the right researcher in an efficient way.</a:t>
            </a:r>
          </a:p>
          <a:p>
            <a:pPr marL="91440" lvl="0" indent="-9144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Save time spent on looking for relevant research papers.</a:t>
            </a:r>
            <a:endParaRPr dirty="0"/>
          </a:p>
          <a:p>
            <a:pPr marL="9144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5684" y="40640"/>
            <a:ext cx="42271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91441" y="274320"/>
            <a:ext cx="3710530" cy="6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lt1"/>
                </a:solidFill>
              </a:rPr>
              <a:t>Implementation</a:t>
            </a:r>
            <a:endParaRPr sz="5400"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4483510" y="181554"/>
            <a:ext cx="7617048" cy="6432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endParaRPr lang="en-US" b="1" dirty="0"/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400" b="1" dirty="0"/>
              <a:t> </a:t>
            </a:r>
            <a:r>
              <a:rPr lang="en-US" sz="2400" dirty="0"/>
              <a:t>Code snippet for content-based recommendations:</a:t>
            </a:r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endParaRPr lang="en-US" b="1"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D863AB-B85B-4DB4-83C7-019104DD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509" y="1576753"/>
            <a:ext cx="7617047" cy="42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38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5685" y="40640"/>
            <a:ext cx="4053398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91440" y="274320"/>
            <a:ext cx="3673003" cy="6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5400" dirty="0">
                <a:solidFill>
                  <a:schemeClr val="lt1"/>
                </a:solidFill>
              </a:rPr>
              <a:t>Implementation</a:t>
            </a:r>
            <a:endParaRPr sz="5400"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4262284" y="181554"/>
            <a:ext cx="7726516" cy="61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b="1" dirty="0"/>
              <a:t>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sz="2400" b="1" dirty="0"/>
              <a:t>Collaborative Recommendation: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endParaRPr lang="en-US" sz="2400" b="1" dirty="0"/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Calculate similarity between students to get top N similar students based on the common referred papers.</a:t>
            </a:r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Recommend papers referred by top N similar users which are not seen by the target user. </a:t>
            </a:r>
          </a:p>
          <a:p>
            <a:pPr marL="342900" lvl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endParaRPr lang="en-US" b="1" dirty="0"/>
          </a:p>
          <a:p>
            <a:pPr marL="342900" lvl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b="1" dirty="0"/>
              <a:t> 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C8E03-DEA6-4A54-8D08-51D2E370C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47401"/>
            <a:ext cx="6690196" cy="121643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E7BFCE-CB49-4B57-B41C-020463A2C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760" y="4461880"/>
            <a:ext cx="7250636" cy="17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2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5685" y="40640"/>
            <a:ext cx="412714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91440" y="274320"/>
            <a:ext cx="3861127" cy="6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5400" dirty="0">
                <a:solidFill>
                  <a:schemeClr val="lt1"/>
                </a:solidFill>
              </a:rPr>
              <a:t>Implementation</a:t>
            </a:r>
            <a:endParaRPr sz="5400"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4336026" y="181554"/>
            <a:ext cx="7652774" cy="61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b="1" dirty="0"/>
              <a:t>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sz="2400" b="1" dirty="0"/>
              <a:t>Collaborative Recommendation:</a:t>
            </a:r>
            <a:endParaRPr lang="en-US" dirty="0"/>
          </a:p>
          <a:p>
            <a:pPr marL="342900" lvl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Code snippet for collaborative recommendations:</a:t>
            </a:r>
          </a:p>
          <a:p>
            <a:pPr marL="342900" lvl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b="1" dirty="0"/>
              <a:t> 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b="1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0D7218-E349-4AEF-9325-09E6B19F4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026" y="1788160"/>
            <a:ext cx="7652774" cy="414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0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5685" y="40640"/>
            <a:ext cx="4053398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91440" y="274320"/>
            <a:ext cx="3802133" cy="6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5400" dirty="0">
                <a:solidFill>
                  <a:schemeClr val="lt1"/>
                </a:solidFill>
              </a:rPr>
              <a:t>Implementation</a:t>
            </a:r>
            <a:endParaRPr sz="5400"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4262284" y="181554"/>
            <a:ext cx="7726516" cy="6239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b="1" dirty="0"/>
              <a:t>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sz="2400" b="1" dirty="0"/>
              <a:t> Hybrid Recommendation:</a:t>
            </a:r>
          </a:p>
          <a:p>
            <a:pPr marL="342900">
              <a:lnSpc>
                <a:spcPct val="90000"/>
              </a:lnSpc>
              <a:spcBef>
                <a:spcPts val="140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Pipelined hybrid recommendation.</a:t>
            </a:r>
          </a:p>
          <a:p>
            <a:pPr marL="342900">
              <a:lnSpc>
                <a:spcPct val="90000"/>
              </a:lnSpc>
              <a:spcBef>
                <a:spcPts val="140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First run collaborative filtering to get top N recommendations.</a:t>
            </a:r>
          </a:p>
          <a:p>
            <a:pPr marL="342900">
              <a:lnSpc>
                <a:spcPct val="90000"/>
              </a:lnSpc>
              <a:spcBef>
                <a:spcPts val="140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Run content-based filtering on N recommendations to get new recommendations.</a:t>
            </a:r>
          </a:p>
          <a:p>
            <a:pPr marL="342900">
              <a:lnSpc>
                <a:spcPct val="90000"/>
              </a:lnSpc>
              <a:spcBef>
                <a:spcPts val="140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Code snippet for hybrid recommendations:</a:t>
            </a:r>
          </a:p>
          <a:p>
            <a:pPr marL="342900" lvl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b="1" dirty="0"/>
              <a:t> 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A501E1-7906-3C4A-9C95-A477631A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661" y="3097161"/>
            <a:ext cx="7726516" cy="35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62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246559" y="516835"/>
            <a:ext cx="3661764" cy="577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5400" dirty="0">
                <a:solidFill>
                  <a:schemeClr val="lt1"/>
                </a:solidFill>
              </a:rPr>
              <a:t>Implementation</a:t>
            </a:r>
            <a:endParaRPr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4262284" y="208324"/>
            <a:ext cx="7437346" cy="629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indent="-285750" algn="just">
              <a:spcBef>
                <a:spcPts val="1400"/>
              </a:spcBef>
              <a:buSzPct val="100000"/>
              <a:buFont typeface="Wingdings" pitchFamily="2" charset="2"/>
              <a:buChar char="§"/>
            </a:pPr>
            <a:r>
              <a:rPr lang="en-US" sz="2400" b="1" dirty="0"/>
              <a:t>NLP-Based Recommendation:</a:t>
            </a: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Implemented NLP and Doc2Vev using Gensim library to find correlated papers based on title and summary.</a:t>
            </a: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Distributed memory to preserve the order of words.</a:t>
            </a: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Distributed bag-of-words without considering the order.</a:t>
            </a: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Code snippet for implementing NLP:</a:t>
            </a: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98CF09-9E92-604B-A6B7-F86952B7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84" y="3215148"/>
            <a:ext cx="7683157" cy="36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89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221227" y="516835"/>
            <a:ext cx="3661758" cy="577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5400" dirty="0">
                <a:solidFill>
                  <a:schemeClr val="lt1"/>
                </a:solidFill>
              </a:rPr>
              <a:t>Implementation</a:t>
            </a:r>
            <a:endParaRPr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4262284" y="368710"/>
            <a:ext cx="7437346" cy="612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Code snippet for NLP based recommendations:</a:t>
            </a: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just">
              <a:spcBef>
                <a:spcPts val="14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4B2DFC-64F0-B048-80BC-DC7C7B154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84" y="1168400"/>
            <a:ext cx="7816645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44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§"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5685" y="40640"/>
            <a:ext cx="427462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91440" y="274320"/>
            <a:ext cx="3934869" cy="6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lt1"/>
                </a:solidFill>
              </a:rPr>
              <a:t>Libraries</a:t>
            </a:r>
            <a:endParaRPr sz="5400"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4483510" y="752168"/>
            <a:ext cx="7505290" cy="557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91440">
              <a:lnSpc>
                <a:spcPct val="90000"/>
              </a:lnSpc>
              <a:spcBef>
                <a:spcPts val="1400"/>
              </a:spcBef>
              <a:buSzPts val="2000"/>
              <a:buFont typeface="Noto Sans Symbols"/>
              <a:buChar char="▪"/>
            </a:pPr>
            <a:r>
              <a:rPr lang="en-US" sz="2400" b="1" dirty="0"/>
              <a:t> </a:t>
            </a:r>
            <a:r>
              <a:rPr lang="en-US" sz="2400" dirty="0"/>
              <a:t>Natural Language Processing Kit (NLTK).</a:t>
            </a:r>
          </a:p>
          <a:p>
            <a:pPr marL="91440" lvl="0" indent="-91440">
              <a:lnSpc>
                <a:spcPct val="90000"/>
              </a:lnSpc>
              <a:spcBef>
                <a:spcPts val="1400"/>
              </a:spcBef>
              <a:buSzPts val="2000"/>
              <a:buFont typeface="Noto Sans Symbols"/>
              <a:buChar char="▪"/>
            </a:pPr>
            <a:r>
              <a:rPr lang="en-US" sz="2400" dirty="0"/>
              <a:t> Word Tokenizer and Sentence Tokenizer from NLTK.</a:t>
            </a:r>
          </a:p>
          <a:p>
            <a:pPr marL="91440" lvl="0" indent="-91440">
              <a:lnSpc>
                <a:spcPct val="90000"/>
              </a:lnSpc>
              <a:spcBef>
                <a:spcPts val="1400"/>
              </a:spcBef>
              <a:buSzPts val="2000"/>
              <a:buFont typeface="Noto Sans Symbols"/>
              <a:buChar char="▪"/>
            </a:pPr>
            <a:r>
              <a:rPr lang="en-US" sz="2400" b="1" dirty="0"/>
              <a:t> </a:t>
            </a:r>
            <a:r>
              <a:rPr lang="en-US" sz="2400" dirty="0"/>
              <a:t>Word2Vec using Bag-of-Words or N-grams model.</a:t>
            </a:r>
          </a:p>
          <a:p>
            <a:pPr marL="91440" lvl="0" indent="-91440">
              <a:lnSpc>
                <a:spcPct val="90000"/>
              </a:lnSpc>
              <a:spcBef>
                <a:spcPts val="1400"/>
              </a:spcBef>
              <a:buSzPts val="2000"/>
              <a:buFont typeface="Noto Sans Symbols"/>
              <a:buChar char="▪"/>
            </a:pPr>
            <a:r>
              <a:rPr lang="en-US" sz="2400" dirty="0"/>
              <a:t> Doc2Vec model from Gensim library.</a:t>
            </a:r>
            <a:endParaRPr lang="en-US" sz="2400" b="1" dirty="0"/>
          </a:p>
          <a:p>
            <a:pPr marL="0" lvl="0" indent="0">
              <a:lnSpc>
                <a:spcPct val="90000"/>
              </a:lnSpc>
              <a:spcBef>
                <a:spcPts val="1400"/>
              </a:spcBef>
              <a:buSzPts val="2000"/>
              <a:buNone/>
            </a:pPr>
            <a:r>
              <a:rPr lang="en-US" b="1" dirty="0"/>
              <a:t> </a:t>
            </a:r>
            <a:endParaRPr lang="en-US" dirty="0"/>
          </a:p>
          <a:p>
            <a:pPr marL="342900">
              <a:lnSpc>
                <a:spcPct val="9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endParaRPr lang="en-US" b="1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000"/>
              <a:buNone/>
            </a:pPr>
            <a:r>
              <a:rPr lang="en-US" sz="2400" b="1" dirty="0"/>
              <a:t>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95799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lt1"/>
                </a:solidFill>
              </a:rPr>
              <a:t>Workflow	</a:t>
            </a:r>
            <a:endParaRPr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4262284" y="208324"/>
            <a:ext cx="7437346" cy="629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indent="0">
              <a:lnSpc>
                <a:spcPct val="90000"/>
              </a:lnSpc>
              <a:spcBef>
                <a:spcPts val="1400"/>
              </a:spcBef>
              <a:buSzPts val="2000"/>
              <a:buNone/>
            </a:pPr>
            <a:r>
              <a:rPr lang="en-US" b="1" dirty="0"/>
              <a:t>Workflow:</a:t>
            </a:r>
            <a:endParaRPr lang="en-US"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92369-5454-A844-873C-7225C7CA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83" y="988142"/>
            <a:ext cx="7648823" cy="56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1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492370" y="516835"/>
            <a:ext cx="3238972" cy="577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lt1"/>
                </a:solidFill>
              </a:rPr>
              <a:t>Demo</a:t>
            </a:r>
            <a:endParaRPr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4537492" y="516834"/>
            <a:ext cx="6391063" cy="560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587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492370" y="516835"/>
            <a:ext cx="3238972" cy="577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lt1"/>
                </a:solidFill>
              </a:rPr>
              <a:t>Thank You</a:t>
            </a:r>
            <a:endParaRPr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4537492" y="516834"/>
            <a:ext cx="6391063" cy="560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30048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17" y="0"/>
            <a:ext cx="420130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lt1"/>
                </a:solidFill>
              </a:rPr>
              <a:t>Classical Approaches and Challenges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807974" y="605896"/>
            <a:ext cx="6347705" cy="5072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91440" lvl="0" indent="-914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Fetch query asking to provide specific information.</a:t>
            </a:r>
            <a:endParaRPr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Follow a list of references from already referenced papers. Does not guarantee full coverage of research papers.</a:t>
            </a:r>
            <a:endParaRPr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Insufficient in tracing papers published after the referenced papers. </a:t>
            </a:r>
            <a:endParaRPr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List of references may not be publicly available and hard for researchers to access.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6" y="0"/>
            <a:ext cx="38935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Our Approach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4498258" y="605896"/>
            <a:ext cx="6960925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b="1" dirty="0"/>
              <a:t>Hybrid Recommendation:</a:t>
            </a:r>
            <a:endParaRPr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Provide more accurate and relevant recommendations.</a:t>
            </a:r>
            <a:endParaRPr sz="2400" b="1"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b="1" dirty="0"/>
              <a:t> </a:t>
            </a:r>
            <a:r>
              <a:rPr lang="en-US" sz="2400" dirty="0"/>
              <a:t>Combination of collaborative, content-based filtering and deep learning approach.</a:t>
            </a:r>
            <a:endParaRPr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User information and item description for content-based filtering.</a:t>
            </a:r>
            <a:endParaRPr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Similarity score between users for collaborative filtering.</a:t>
            </a:r>
          </a:p>
          <a:p>
            <a:pPr marL="91440" indent="-91440" algn="just">
              <a:spcBef>
                <a:spcPts val="1400"/>
              </a:spcBef>
              <a:buSzPts val="2400"/>
              <a:buFont typeface="Noto Sans Symbols"/>
              <a:buChar char="▪"/>
            </a:pPr>
            <a:r>
              <a:rPr lang="en-US" sz="2400" dirty="0"/>
              <a:t> Deep learning neural network approach to find implicit features of items and user choices.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7" y="0"/>
            <a:ext cx="410724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Hybrid Recommendation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5231958" y="605896"/>
            <a:ext cx="6227225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C6CF89-201D-AA47-83A1-0F105A8071EC}"/>
              </a:ext>
            </a:extLst>
          </p:cNvPr>
          <p:cNvSpPr/>
          <p:nvPr/>
        </p:nvSpPr>
        <p:spPr>
          <a:xfrm>
            <a:off x="6273521" y="5284402"/>
            <a:ext cx="3305641" cy="572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Hybrid Recommendation System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9B67C2-D1F4-324B-AFB8-12E474BEE5E3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926342" y="3287054"/>
            <a:ext cx="2126544" cy="199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D0FF78-CE54-C842-B76D-ACC6D205474F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627117" y="3269273"/>
            <a:ext cx="2299225" cy="201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2988430-C892-4050-BC91-327B39491F72}"/>
              </a:ext>
            </a:extLst>
          </p:cNvPr>
          <p:cNvSpPr/>
          <p:nvPr/>
        </p:nvSpPr>
        <p:spPr>
          <a:xfrm>
            <a:off x="8564880" y="14281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F407B4-F6F9-4344-BFC0-11082DE8F710}"/>
              </a:ext>
            </a:extLst>
          </p:cNvPr>
          <p:cNvSpPr/>
          <p:nvPr/>
        </p:nvSpPr>
        <p:spPr>
          <a:xfrm>
            <a:off x="1320800" y="2106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FDB4296-9C57-4386-A3F3-DD2D29460FB2}"/>
              </a:ext>
            </a:extLst>
          </p:cNvPr>
          <p:cNvSpPr/>
          <p:nvPr/>
        </p:nvSpPr>
        <p:spPr>
          <a:xfrm>
            <a:off x="5029201" y="598207"/>
            <a:ext cx="5648632" cy="31133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3" name="Google Shape;140;p19">
            <a:extLst>
              <a:ext uri="{FF2B5EF4-FFF2-40B4-BE49-F238E27FC236}">
                <a16:creationId xmlns:a16="http://schemas.microsoft.com/office/drawing/2014/main" id="{D7C6DD64-E32F-4C8D-BAE6-7F8C0D3B90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1958" y="776854"/>
            <a:ext cx="5286967" cy="2756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92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>
            <a:off x="5685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17" y="0"/>
            <a:ext cx="387881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lt1"/>
                </a:solidFill>
              </a:rPr>
              <a:t>Flow Diagram of Hybrid Approach	</a:t>
            </a:r>
            <a:endParaRPr dirty="0"/>
          </a:p>
        </p:txBody>
      </p:sp>
      <p:grpSp>
        <p:nvGrpSpPr>
          <p:cNvPr id="183" name="Google Shape;183;p23"/>
          <p:cNvGrpSpPr/>
          <p:nvPr/>
        </p:nvGrpSpPr>
        <p:grpSpPr>
          <a:xfrm>
            <a:off x="4718751" y="640451"/>
            <a:ext cx="6820788" cy="5649223"/>
            <a:chOff x="-15482" y="689"/>
            <a:chExt cx="6820788" cy="5648532"/>
          </a:xfrm>
        </p:grpSpPr>
        <p:sp>
          <p:nvSpPr>
            <p:cNvPr id="184" name="Google Shape;184;p23"/>
            <p:cNvSpPr/>
            <p:nvPr/>
          </p:nvSpPr>
          <p:spPr>
            <a:xfrm>
              <a:off x="0" y="689"/>
              <a:ext cx="6805306" cy="579336"/>
            </a:xfrm>
            <a:prstGeom prst="roundRect">
              <a:avLst>
                <a:gd name="adj" fmla="val 10000"/>
              </a:avLst>
            </a:prstGeom>
            <a:solidFill>
              <a:srgbClr val="B9A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75249" y="131040"/>
              <a:ext cx="318635" cy="31863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669133" y="689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"/>
            <p:cNvSpPr txBox="1"/>
            <p:nvPr/>
          </p:nvSpPr>
          <p:spPr>
            <a:xfrm>
              <a:off x="669133" y="689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300" tIns="61300" rIns="61300" bIns="61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Query user information and research paper title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0" y="724860"/>
              <a:ext cx="6805306" cy="579336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75249" y="855211"/>
              <a:ext cx="318635" cy="31863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669133" y="724860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3"/>
            <p:cNvSpPr txBox="1"/>
            <p:nvPr/>
          </p:nvSpPr>
          <p:spPr>
            <a:xfrm>
              <a:off x="669133" y="724860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300" tIns="61300" rIns="61300" bIns="61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Search user in database with given ID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0" y="1449031"/>
              <a:ext cx="6805306" cy="579336"/>
            </a:xfrm>
            <a:prstGeom prst="roundRect">
              <a:avLst>
                <a:gd name="adj" fmla="val 10000"/>
              </a:avLst>
            </a:prstGeom>
            <a:solidFill>
              <a:srgbClr val="99B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75249" y="1579382"/>
              <a:ext cx="318635" cy="31863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669133" y="1449031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3"/>
            <p:cNvSpPr txBox="1"/>
            <p:nvPr/>
          </p:nvSpPr>
          <p:spPr>
            <a:xfrm>
              <a:off x="669133" y="1449031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300" tIns="61300" rIns="61300" bIns="61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Identify the </a:t>
              </a:r>
              <a:r>
                <a:rPr lang="en-US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previous referenced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papers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-15482" y="3765337"/>
              <a:ext cx="6805306" cy="579336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75248" y="3870673"/>
              <a:ext cx="318635" cy="31863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669133" y="2173202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3"/>
            <p:cNvSpPr txBox="1"/>
            <p:nvPr/>
          </p:nvSpPr>
          <p:spPr>
            <a:xfrm>
              <a:off x="669133" y="3806209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300" tIns="61300" rIns="61300" bIns="61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Calculate related </a:t>
              </a:r>
              <a:r>
                <a:rPr lang="en-US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topics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using </a:t>
              </a:r>
              <a:r>
                <a:rPr lang="en-US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eep </a:t>
              </a:r>
              <a:r>
                <a:rPr lang="en-US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earning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75249" y="3027723"/>
              <a:ext cx="318635" cy="31863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669133" y="2897373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0" y="2225635"/>
              <a:ext cx="6805306" cy="579336"/>
            </a:xfrm>
            <a:prstGeom prst="roundRect">
              <a:avLst>
                <a:gd name="adj" fmla="val 10000"/>
              </a:avLst>
            </a:prstGeom>
            <a:solidFill>
              <a:srgbClr val="B9A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669133" y="3621543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3"/>
            <p:cNvSpPr txBox="1"/>
            <p:nvPr/>
          </p:nvSpPr>
          <p:spPr>
            <a:xfrm>
              <a:off x="653652" y="2245920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300" tIns="61300" rIns="61300" bIns="61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dirty="0"/>
                <a:t>Get keywords from summary of previous papers using TF-IDF and compare with summary of other papers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0" y="3091121"/>
              <a:ext cx="6805306" cy="579336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669133" y="4345714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3"/>
            <p:cNvSpPr txBox="1"/>
            <p:nvPr/>
          </p:nvSpPr>
          <p:spPr>
            <a:xfrm>
              <a:off x="669133" y="3092691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300" tIns="61300" rIns="61300" bIns="61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Get similar users who have referenced similar papers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-15482" y="4593758"/>
              <a:ext cx="6805306" cy="579336"/>
            </a:xfrm>
            <a:prstGeom prst="roundRect">
              <a:avLst>
                <a:gd name="adj" fmla="val 10000"/>
              </a:avLst>
            </a:prstGeom>
            <a:solidFill>
              <a:srgbClr val="99B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167508" y="4722582"/>
              <a:ext cx="318635" cy="31863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669133" y="5069885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3"/>
            <p:cNvSpPr txBox="1"/>
            <p:nvPr/>
          </p:nvSpPr>
          <p:spPr>
            <a:xfrm>
              <a:off x="669133" y="4594799"/>
              <a:ext cx="6136172" cy="579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300" tIns="61300" rIns="61300" bIns="61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Recommend top </a:t>
              </a:r>
              <a:r>
                <a:rPr lang="en-US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papers to the user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205;p23">
            <a:extLst>
              <a:ext uri="{FF2B5EF4-FFF2-40B4-BE49-F238E27FC236}">
                <a16:creationId xmlns:a16="http://schemas.microsoft.com/office/drawing/2014/main" id="{8CCD849D-2EE9-4449-88A5-A9166AECABE4}"/>
              </a:ext>
            </a:extLst>
          </p:cNvPr>
          <p:cNvSpPr/>
          <p:nvPr/>
        </p:nvSpPr>
        <p:spPr>
          <a:xfrm>
            <a:off x="4922579" y="2984811"/>
            <a:ext cx="318635" cy="3186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209;p23">
            <a:extLst>
              <a:ext uri="{FF2B5EF4-FFF2-40B4-BE49-F238E27FC236}">
                <a16:creationId xmlns:a16="http://schemas.microsoft.com/office/drawing/2014/main" id="{A18DDB5D-B191-6A4A-9D27-D393DA3E9D64}"/>
              </a:ext>
            </a:extLst>
          </p:cNvPr>
          <p:cNvSpPr/>
          <p:nvPr/>
        </p:nvSpPr>
        <p:spPr>
          <a:xfrm>
            <a:off x="4922578" y="3792158"/>
            <a:ext cx="318635" cy="31863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6" y="0"/>
            <a:ext cx="393780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Research Paper Data Collection</a:t>
            </a:r>
            <a:endParaRPr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291781" y="-16933"/>
            <a:ext cx="7612351" cy="625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91440" lvl="0" indent="-914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Research paper metadata collected from arXiv website using arXiv APIs.</a:t>
            </a:r>
            <a:endParaRPr sz="2400"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b="1" dirty="0"/>
              <a:t> </a:t>
            </a:r>
            <a:r>
              <a:rPr lang="en-US" sz="2400" dirty="0"/>
              <a:t>Link: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https://arxiv.org/help/api#documentation</a:t>
            </a:r>
            <a:endParaRPr sz="2400" dirty="0"/>
          </a:p>
          <a:p>
            <a:pPr marL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/>
              <a:t> </a:t>
            </a:r>
          </a:p>
          <a:p>
            <a:pPr marL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/>
              <a:t>Paper Metadata :</a:t>
            </a:r>
            <a:endParaRPr sz="2400" dirty="0"/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Data is pulled for multiple categories. </a:t>
            </a:r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For example: cs.AI, cs.CE, cs.SE, cs.GR, cs.NI, cs.DB.</a:t>
            </a:r>
          </a:p>
          <a:p>
            <a:pPr marL="91440" lvl="0" indent="-9144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Sample fields: title, authors, summary, primary category, affiliation, journal reference, doi, etc.</a:t>
            </a:r>
            <a:endParaRPr lang="en-US" sz="1800" dirty="0"/>
          </a:p>
          <a:p>
            <a:pPr marL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b="1" dirty="0"/>
          </a:p>
          <a:p>
            <a:pPr marL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6" y="0"/>
            <a:ext cx="390830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Research Paper Data Collection</a:t>
            </a:r>
            <a:endParaRPr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134679" y="235973"/>
            <a:ext cx="7769454" cy="35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91440" lvl="0" indent="-914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 Sample data from arXiv API showing available categories:</a:t>
            </a:r>
          </a:p>
          <a:p>
            <a:pPr marL="91440" lvl="0" indent="-914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endParaRPr lang="en-US" sz="2400"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400" b="1" dirty="0"/>
          </a:p>
          <a:p>
            <a:pPr marL="91440" lvl="0" indent="-914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endParaRPr lang="en-US" sz="2400" b="1" dirty="0"/>
          </a:p>
          <a:p>
            <a:pPr marL="91440" lvl="0" indent="-914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endParaRPr lang="en-US" sz="2400" b="1" dirty="0"/>
          </a:p>
          <a:p>
            <a:pPr marL="91440" lvl="0" indent="-914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endParaRPr lang="en-US" sz="2400" b="1" dirty="0"/>
          </a:p>
          <a:p>
            <a:pPr marL="91440" lvl="0" indent="-914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endParaRPr lang="en-US" sz="2400" b="1" dirty="0"/>
          </a:p>
          <a:p>
            <a:pPr marL="91440" lvl="0" indent="-914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endParaRPr lang="en-US" sz="2400" b="1" dirty="0"/>
          </a:p>
          <a:p>
            <a:pPr marL="91440" lvl="0" indent="-9144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endParaRPr lang="en-US" sz="2400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DEEDE8-1591-A945-A9BA-71F07931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770" y="1058198"/>
            <a:ext cx="7769454" cy="2038964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721156-3644-5B40-846A-7EC71493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798" y="3229897"/>
            <a:ext cx="7769454" cy="33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0" y="0"/>
            <a:ext cx="1218631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6" y="0"/>
            <a:ext cx="3864061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rgbClr val="FFFFFF"/>
                </a:solidFill>
              </a:rPr>
              <a:t>Research Paper Data Collection</a:t>
            </a:r>
            <a:endParaRPr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134678" y="605897"/>
            <a:ext cx="7564954" cy="2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91440" indent="-91440" algn="just">
              <a:spcBef>
                <a:spcPts val="0"/>
              </a:spcBef>
              <a:buSzPts val="2400"/>
              <a:buFont typeface="Noto Sans Symbols"/>
              <a:buChar char="▪"/>
            </a:pPr>
            <a:r>
              <a:rPr lang="en-US" sz="2400" dirty="0"/>
              <a:t> Code snippet for fetching paper data:</a:t>
            </a:r>
            <a:endParaRPr sz="2400" b="1" dirty="0"/>
          </a:p>
          <a:p>
            <a:pPr marL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C4F5386-0472-3147-87D3-988176A2D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077" y="885826"/>
            <a:ext cx="8268545" cy="589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959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324859"/>
      </a:dk2>
      <a:lt2>
        <a:srgbClr val="E2E6E8"/>
      </a:lt2>
      <a:accent1>
        <a:srgbClr val="C6A596"/>
      </a:accent1>
      <a:accent2>
        <a:srgbClr val="BAAA7F"/>
      </a:accent2>
      <a:accent3>
        <a:srgbClr val="BFC696"/>
      </a:accent3>
      <a:accent4>
        <a:srgbClr val="99BA7F"/>
      </a:accent4>
      <a:accent5>
        <a:srgbClr val="97C696"/>
      </a:accent5>
      <a:accent6>
        <a:srgbClr val="7FBA96"/>
      </a:accent6>
      <a:hlink>
        <a:srgbClr val="3E6374"/>
      </a:hlink>
      <a:folHlink>
        <a:srgbClr val="4C4C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324859"/>
      </a:dk2>
      <a:lt2>
        <a:srgbClr val="E2E6E8"/>
      </a:lt2>
      <a:accent1>
        <a:srgbClr val="C6A596"/>
      </a:accent1>
      <a:accent2>
        <a:srgbClr val="BAAA7F"/>
      </a:accent2>
      <a:accent3>
        <a:srgbClr val="BFC696"/>
      </a:accent3>
      <a:accent4>
        <a:srgbClr val="99BA7F"/>
      </a:accent4>
      <a:accent5>
        <a:srgbClr val="97C696"/>
      </a:accent5>
      <a:accent6>
        <a:srgbClr val="7FBA96"/>
      </a:accent6>
      <a:hlink>
        <a:srgbClr val="3E6374"/>
      </a:hlink>
      <a:folHlink>
        <a:srgbClr val="4C4C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784</Words>
  <Application>Microsoft Macintosh PowerPoint</Application>
  <PresentationFormat>Widescreen</PresentationFormat>
  <Paragraphs>184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Noto Sans Symbols</vt:lpstr>
      <vt:lpstr>Wingdings</vt:lpstr>
      <vt:lpstr>RetrospectVTI</vt:lpstr>
      <vt:lpstr>RetrospectVTI</vt:lpstr>
      <vt:lpstr>    Research Paper Recommendation System  CMPE-256 Group Project </vt:lpstr>
      <vt:lpstr>Motivation</vt:lpstr>
      <vt:lpstr>Classical Approaches and Challenges</vt:lpstr>
      <vt:lpstr>Our Approach</vt:lpstr>
      <vt:lpstr>Hybrid Recommendation</vt:lpstr>
      <vt:lpstr>Flow Diagram of Hybrid Approach </vt:lpstr>
      <vt:lpstr>Research Paper Data Collection</vt:lpstr>
      <vt:lpstr>Research Paper Data Collection</vt:lpstr>
      <vt:lpstr>Research Paper Data Collection</vt:lpstr>
      <vt:lpstr>Research Paper Data Collection</vt:lpstr>
      <vt:lpstr>User Data Simulation</vt:lpstr>
      <vt:lpstr>User Data Simulation</vt:lpstr>
      <vt:lpstr>Mappings</vt:lpstr>
      <vt:lpstr>Mappings</vt:lpstr>
      <vt:lpstr>Data Cleaning</vt:lpstr>
      <vt:lpstr>Data Analysis </vt:lpstr>
      <vt:lpstr>Data Pre-processing </vt:lpstr>
      <vt:lpstr>Data Pre-processing 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Libraries</vt:lpstr>
      <vt:lpstr>Workflow 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Research Paper Recommendation System  CMPE-256 Group Project </dc:title>
  <cp:lastModifiedBy>Microsoft Office User</cp:lastModifiedBy>
  <cp:revision>215</cp:revision>
  <dcterms:modified xsi:type="dcterms:W3CDTF">2019-08-06T00:46:05Z</dcterms:modified>
</cp:coreProperties>
</file>